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5/9/2023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5/9/2023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5/9/2023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5/9/2023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5/9/2023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5/9/2023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5/9/2023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5/9/2023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5/9/2023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5/9/2023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5/9/2023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5/9/2023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D22CB8-FEAF-1698-A736-6858CFC224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ДЕФОРМАЦИЯ СТОПЫ: ТЕХНИЧЕСКИЕ СРЕДСТВА, ИСПОЛЬЗУЕМЫЕ В ЛЕЧЕНИИ И РЕАБИЛИТАЦИИ ПЛОСКОСТОПИЯ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7ABD932-67B4-A398-76BA-C427AE9C36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ru-RU" dirty="0">
                <a:solidFill>
                  <a:schemeClr val="bg1"/>
                </a:solidFill>
              </a:rPr>
              <a:t>Выполнил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ru-RU" dirty="0" err="1">
                <a:solidFill>
                  <a:schemeClr val="bg1"/>
                </a:solidFill>
              </a:rPr>
              <a:t>Цыпышев</a:t>
            </a:r>
            <a:r>
              <a:rPr lang="ru-RU" dirty="0">
                <a:solidFill>
                  <a:schemeClr val="bg1"/>
                </a:solidFill>
              </a:rPr>
              <a:t> Т. А. ИУ5-21Б</a:t>
            </a:r>
          </a:p>
          <a:p>
            <a:pPr algn="l"/>
            <a:r>
              <a:rPr lang="ru-RU" dirty="0">
                <a:solidFill>
                  <a:schemeClr val="bg1"/>
                </a:solidFill>
              </a:rPr>
              <a:t>Проверил</a:t>
            </a:r>
            <a:r>
              <a:rPr lang="en-US" dirty="0">
                <a:solidFill>
                  <a:schemeClr val="bg1"/>
                </a:solidFill>
              </a:rPr>
              <a:t>: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Сухадровский</a:t>
            </a:r>
            <a:r>
              <a:rPr lang="ru-RU" dirty="0">
                <a:solidFill>
                  <a:schemeClr val="bg1"/>
                </a:solidFill>
              </a:rPr>
              <a:t> А. Д.</a:t>
            </a:r>
          </a:p>
        </p:txBody>
      </p:sp>
    </p:spTree>
    <p:extLst>
      <p:ext uri="{BB962C8B-B14F-4D97-AF65-F5344CB8AC3E}">
        <p14:creationId xmlns:p14="http://schemas.microsoft.com/office/powerpoint/2010/main" val="4057180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F11D4A-1368-F6FA-E57F-A6A577EDED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3637" y="365084"/>
            <a:ext cx="6499198" cy="1178145"/>
          </a:xfrm>
        </p:spPr>
        <p:txBody>
          <a:bodyPr>
            <a:normAutofit/>
          </a:bodyPr>
          <a:lstStyle/>
          <a:p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Стадии плоскостопия</a:t>
            </a:r>
            <a:endParaRPr lang="ru-RU" sz="2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2F8259-419A-88A4-F49D-723F6EDE9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990" y="2218428"/>
            <a:ext cx="5465234" cy="37410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DEDB641-E21E-647F-047E-5498F1767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659" y="1908312"/>
            <a:ext cx="3706351" cy="436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66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BD51E83B-E869-9DF2-E933-E77806ECBC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32687" y="1774959"/>
            <a:ext cx="4593469" cy="3308082"/>
          </a:xfrm>
        </p:spPr>
        <p:txBody>
          <a:bodyPr>
            <a:normAutofit fontScale="92500"/>
          </a:bodyPr>
          <a:lstStyle/>
          <a:p>
            <a:pPr algn="l"/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Плоскостопие первой степени, несмотря на незначительные проявления все равно доставляет дискомфорт. Подбирать обувь необходимо опираясь на физиологические особенности стопы и собственные ощущения в обуви. Для первой стадии плоскостопия подойдет обувь повышенной комфортности с ортопедической стелькой.</a:t>
            </a:r>
            <a:endParaRPr lang="ru-RU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B6D5C15-27AF-A0E5-2B70-83C0FB63C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846" y="1461273"/>
            <a:ext cx="4686768" cy="393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197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802A8A6-6A2F-6BE9-CE22-79EFBDD43D5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5752" r="5752"/>
          <a:stretch/>
        </p:blipFill>
        <p:spPr/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461EDA52-0E4A-60AD-DA9B-481444DBC8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3083" y="1355697"/>
            <a:ext cx="4882100" cy="4146605"/>
          </a:xfrm>
        </p:spPr>
        <p:txBody>
          <a:bodyPr>
            <a:noAutofit/>
          </a:bodyPr>
          <a:lstStyle/>
          <a:p>
            <a:pPr algn="l"/>
            <a:r>
              <a:rPr lang="ru-RU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При второй степени плоскостопия стопа работает неправильно - на часть подошвы приходится большая доля нагрузки. Нередко болезнь принимает форму плоско-вальгусной деформации, когда отклоняется большой палец и увеличивается "косточка". На данном этапе связки и суставы утрачивают свойственную им эластичность. Обувь должна стабилизировать пятку в правильном положении и поддерживать своды стопы, чтобы нормализовать амортизирующую функцию.</a:t>
            </a:r>
            <a:endParaRPr lang="ru-RU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/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519099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BA457E2-8A06-645B-01B8-CC912B8FAC0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3041" b="3041"/>
          <a:stretch/>
        </p:blipFill>
        <p:spPr/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6151CD52-FFA8-189B-CD2B-481541F063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69" y="1590692"/>
            <a:ext cx="4723074" cy="3676616"/>
          </a:xfrm>
        </p:spPr>
        <p:txBody>
          <a:bodyPr>
            <a:noAutofit/>
          </a:bodyPr>
          <a:lstStyle/>
          <a:p>
            <a:pPr algn="l"/>
            <a:r>
              <a:rPr lang="ru-RU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третьей степени плоскостопия характерны выраженные деформации стопы, которые лишают человека возможности ходить в обычной обуви ввиду сильных болей. Помочь в этом случае может только специальная ортопедическая обувь. Для подбора обуви с плоскостопием третьей степени учитываем все перечисленные выше рекомендации и прибавляем следующие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718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04BB9C-3288-1896-CCAF-C94B58E23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28588"/>
            <a:ext cx="7729728" cy="1188720"/>
          </a:xfrm>
        </p:spPr>
        <p:txBody>
          <a:bodyPr>
            <a:normAutofit/>
          </a:bodyPr>
          <a:lstStyle/>
          <a:p>
            <a:r>
              <a:rPr lang="ru-RU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Методы ЛФК и физиотерапии при плоскостопии</a:t>
            </a:r>
            <a:endParaRPr lang="ru-RU" dirty="0">
              <a:latin typeface="+mn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6DEDA2-FDB5-EBDB-2BB9-EA85E9539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018" y="2016456"/>
            <a:ext cx="5129982" cy="416754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9DBF88-A577-7912-597D-1D82DA081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181" y="1789432"/>
            <a:ext cx="4333801" cy="462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89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A15455-DD75-8F1D-1233-CB7CDF86A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924" y="1624535"/>
            <a:ext cx="6323375" cy="491406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5DD60D-276F-0874-81FF-47A794AD0C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6812" y="398918"/>
            <a:ext cx="8991600" cy="1645920"/>
          </a:xfrm>
        </p:spPr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734786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420324-15BA-5226-68C3-F505E341E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712" y="304733"/>
            <a:ext cx="7286575" cy="959524"/>
          </a:xfrm>
        </p:spPr>
        <p:txBody>
          <a:bodyPr/>
          <a:lstStyle/>
          <a:p>
            <a:r>
              <a:rPr lang="ru-RU" dirty="0"/>
              <a:t>Строение стопы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1B426D-799D-31C6-C14A-0E2416D5D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538" y="1576896"/>
            <a:ext cx="5054462" cy="464422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22001FA-E14C-FBFC-2675-2C23469C0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692" y="1576118"/>
            <a:ext cx="3806770" cy="46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36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C30C27-BDC3-E5E7-0448-ED551935E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73779"/>
            <a:ext cx="7729728" cy="1188720"/>
          </a:xfrm>
        </p:spPr>
        <p:txBody>
          <a:bodyPr/>
          <a:lstStyle/>
          <a:p>
            <a:r>
              <a:rPr lang="ru-RU" dirty="0"/>
              <a:t>Виды Деформаций стоп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3D67FA-B7A2-0A3A-5719-8B40BE9D5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895" y="1948732"/>
            <a:ext cx="4499378" cy="192819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67880C9-07EA-CA2E-C5ED-F06DABCF1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895" y="4101615"/>
            <a:ext cx="4499378" cy="19281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36F0D7-93D2-F30F-F734-3460559DB80F}"/>
              </a:ext>
            </a:extLst>
          </p:cNvPr>
          <p:cNvSpPr txBox="1"/>
          <p:nvPr/>
        </p:nvSpPr>
        <p:spPr>
          <a:xfrm>
            <a:off x="1056727" y="2720211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ru-RU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Молоткообразное</a:t>
            </a:r>
            <a:r>
              <a:rPr lang="ru-RU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искривление фаланг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675FDE-7E68-09DA-8FD7-3040F647C09E}"/>
              </a:ext>
            </a:extLst>
          </p:cNvPr>
          <p:cNvSpPr txBox="1"/>
          <p:nvPr/>
        </p:nvSpPr>
        <p:spPr>
          <a:xfrm>
            <a:off x="1056727" y="4881045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Косолапость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84846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89CBF3-25D2-F2B0-51BB-853195BFBC96}"/>
              </a:ext>
            </a:extLst>
          </p:cNvPr>
          <p:cNvSpPr txBox="1"/>
          <p:nvPr/>
        </p:nvSpPr>
        <p:spPr>
          <a:xfrm>
            <a:off x="3764431" y="596294"/>
            <a:ext cx="2342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Сводчатая ступня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8D447E-A836-795F-08D5-CCCF80624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647" y="284172"/>
            <a:ext cx="3188473" cy="18262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B0E2F7-1D28-C28F-6A8B-62F138B4987D}"/>
              </a:ext>
            </a:extLst>
          </p:cNvPr>
          <p:cNvSpPr txBox="1"/>
          <p:nvPr/>
        </p:nvSpPr>
        <p:spPr>
          <a:xfrm>
            <a:off x="6106451" y="2675013"/>
            <a:ext cx="2033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Плоскостопие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4A9DA40-D504-C33B-E000-70AC6ECAA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494" y="2321564"/>
            <a:ext cx="4663137" cy="22148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1E8721-53F9-25F9-1DCA-85A49F989E0F}"/>
              </a:ext>
            </a:extLst>
          </p:cNvPr>
          <p:cNvSpPr txBox="1"/>
          <p:nvPr/>
        </p:nvSpPr>
        <p:spPr>
          <a:xfrm>
            <a:off x="3848483" y="5066863"/>
            <a:ext cx="2173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 Пяточная стопа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A3144C5-49D9-B69C-91D3-2FA192288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747" y="4923739"/>
            <a:ext cx="3614272" cy="151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07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711CA0-DF78-89C8-DDF1-1EFB682C4B11}"/>
              </a:ext>
            </a:extLst>
          </p:cNvPr>
          <p:cNvSpPr txBox="1"/>
          <p:nvPr/>
        </p:nvSpPr>
        <p:spPr>
          <a:xfrm>
            <a:off x="1496833" y="1198862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6. Вальгусные и </a:t>
            </a:r>
            <a:r>
              <a:rPr lang="ru-RU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варусные</a:t>
            </a:r>
            <a:r>
              <a:rPr lang="ru-RU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стопы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F3BE45-9F7F-02BB-C5E2-980D54413F6B}"/>
              </a:ext>
            </a:extLst>
          </p:cNvPr>
          <p:cNvSpPr txBox="1"/>
          <p:nvPr/>
        </p:nvSpPr>
        <p:spPr>
          <a:xfrm>
            <a:off x="1496833" y="4064328"/>
            <a:ext cx="40452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7. Вальгусная деформация большого пальца ноги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0D530DF-A206-21BC-7B4B-09B6E4030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747" y="511773"/>
            <a:ext cx="3394901" cy="291722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31A70E5-B4E8-51AA-4639-FFAB44A58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525206" y="2517121"/>
            <a:ext cx="2243983" cy="476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28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ED342E44-15AA-C419-292A-9418B9BFEF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5253" y="1116162"/>
            <a:ext cx="4456707" cy="4625674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tabLst>
                <a:tab pos="678180" algn="l"/>
              </a:tabLst>
            </a:pPr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У детей различают:</a:t>
            </a:r>
          </a:p>
          <a:p>
            <a:pPr algn="just">
              <a:lnSpc>
                <a:spcPct val="150000"/>
              </a:lnSpc>
              <a:tabLst>
                <a:tab pos="678180" algn="l"/>
              </a:tabLst>
            </a:pPr>
            <a:r>
              <a:rPr lang="ru-RU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ru-RU" sz="16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Физиологические формы плоскостопия</a:t>
            </a:r>
            <a:r>
              <a:rPr lang="ru-RU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пяточно-вальгусные деформации у новорожденных и мобильная плоская стопа у детей. Лечение не требуется.</a:t>
            </a:r>
          </a:p>
          <a:p>
            <a:pPr algn="just">
              <a:lnSpc>
                <a:spcPct val="150000"/>
              </a:lnSpc>
              <a:tabLst>
                <a:tab pos="678180" algn="l"/>
              </a:tabLst>
            </a:pPr>
            <a:r>
              <a:rPr lang="ru-RU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ru-RU" sz="16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Патологические формы плоскостопия</a:t>
            </a:r>
            <a:r>
              <a:rPr lang="ru-RU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врожденное вертикальное положение таранной кости, </a:t>
            </a:r>
            <a:r>
              <a:rPr lang="ru-RU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тарзальные</a:t>
            </a:r>
            <a:r>
              <a:rPr lang="ru-RU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коалиции, вальгусно-приведенная стопа, нейрогенные деформации стопы и </a:t>
            </a:r>
            <a:r>
              <a:rPr lang="ru-RU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гипермобильные</a:t>
            </a:r>
            <a:r>
              <a:rPr lang="ru-RU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плоские стопы с укорочением ахиллова сухожилия. При данных патологиях рекомендуется оперативное лечение.</a:t>
            </a:r>
            <a:endParaRPr lang="ru-RU" sz="16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B13552D-95B3-5DD7-D462-B4125B00A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013" y="1091339"/>
            <a:ext cx="6027089" cy="467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92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1145AC16-3B93-D0CE-BEA3-17B75899BA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7515" y="1102248"/>
            <a:ext cx="4458297" cy="4653501"/>
          </a:xfrm>
        </p:spPr>
        <p:txBody>
          <a:bodyPr>
            <a:normAutofit/>
          </a:bodyPr>
          <a:lstStyle/>
          <a:p>
            <a:pPr indent="228600" algn="l">
              <a:lnSpc>
                <a:spcPct val="150000"/>
              </a:lnSpc>
              <a:spcAft>
                <a:spcPts val="800"/>
              </a:spcAft>
            </a:pPr>
            <a:r>
              <a:rPr lang="ru-RU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 взрослых по характеру снижения высоты сводов выделяют:</a:t>
            </a:r>
            <a:endParaRPr lang="ru-RU" sz="16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>
              <a:lnSpc>
                <a:spcPct val="150000"/>
              </a:lnSpc>
              <a:tabLst>
                <a:tab pos="678180" algn="l"/>
              </a:tabLst>
            </a:pPr>
            <a:r>
              <a:rPr lang="ru-RU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ru-RU" sz="16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Поперечное плоскостопие </a:t>
            </a:r>
            <a:r>
              <a:rPr lang="ru-RU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характеризующееся снижением или полной утратой поперечного свода стопы.</a:t>
            </a:r>
            <a:endParaRPr lang="ru-RU" sz="16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>
              <a:lnSpc>
                <a:spcPct val="150000"/>
              </a:lnSpc>
              <a:tabLst>
                <a:tab pos="678180" algn="l"/>
              </a:tabLst>
            </a:pPr>
            <a:r>
              <a:rPr lang="ru-RU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ru-RU" sz="16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Продольное плоскостопие </a:t>
            </a:r>
            <a:r>
              <a:rPr lang="ru-RU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характерно снижение или полная утрата продольного свода стопы.</a:t>
            </a:r>
            <a:endParaRPr lang="ru-RU" sz="16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>
              <a:lnSpc>
                <a:spcPct val="150000"/>
              </a:lnSpc>
              <a:spcAft>
                <a:spcPts val="800"/>
              </a:spcAft>
              <a:tabLst>
                <a:tab pos="678180" algn="l"/>
              </a:tabLst>
            </a:pPr>
            <a:r>
              <a:rPr lang="ru-RU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ru-RU" sz="16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Комбинированное плоскостопие </a:t>
            </a:r>
            <a:r>
              <a:rPr lang="ru-RU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выявляется сочетанное уплощение обоих сводов стопы.</a:t>
            </a:r>
            <a:endParaRPr lang="ru-RU" sz="16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4F5417D-EB4D-86A5-BAF6-CCB60A5A1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971" y="1275333"/>
            <a:ext cx="5744982" cy="430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359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AF8E7D-0AEF-B8BD-2109-DD08242EC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919" y="492606"/>
            <a:ext cx="8116161" cy="1188720"/>
          </a:xfrm>
        </p:spPr>
        <p:txBody>
          <a:bodyPr/>
          <a:lstStyle/>
          <a:p>
            <a:r>
              <a:rPr lang="ru-RU" dirty="0"/>
              <a:t>Фиксированное / нефиксированное плоскостопие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2B0D33-6A8D-293C-3A54-C02208DCE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476" y="2107095"/>
            <a:ext cx="9488224" cy="390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5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2DC4F7-5E58-0C5B-59AB-B4D64B624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0726" y="445273"/>
            <a:ext cx="7530548" cy="1327868"/>
          </a:xfrm>
        </p:spPr>
        <p:txBody>
          <a:bodyPr>
            <a:normAutofit/>
          </a:bodyPr>
          <a:lstStyle/>
          <a:p>
            <a:r>
              <a:rPr lang="ru-RU" dirty="0"/>
              <a:t>Причины плоскостопия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6D8D660-742E-9FC0-B5C4-44520AADF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5809" y="1995777"/>
            <a:ext cx="6300381" cy="4261900"/>
          </a:xfrm>
        </p:spPr>
        <p:txBody>
          <a:bodyPr>
            <a:normAutofit/>
          </a:bodyPr>
          <a:lstStyle/>
          <a:p>
            <a:pPr indent="270510" algn="just">
              <a:lnSpc>
                <a:spcPct val="150000"/>
              </a:lnSpc>
            </a:pPr>
            <a:r>
              <a:rPr lang="ru-RU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Плоскостопие вызывают разные факторы: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повышенная физическая нагрузка на ноги;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лишний вес;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ношение узкой неудобной обуви или обуви на высоком каблуке;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рахит, полиомиелит, сахарный диабет;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наследственная предрасположенность;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беременность.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0418561"/>
      </p:ext>
    </p:extLst>
  </p:cSld>
  <p:clrMapOvr>
    <a:masterClrMapping/>
  </p:clrMapOvr>
</p:sld>
</file>

<file path=ppt/theme/theme1.xml><?xml version="1.0" encoding="utf-8"?>
<a:theme xmlns:a="http://schemas.openxmlformats.org/drawingml/2006/main" name="Посылка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TM10001115[[fn=Посылка]]</Template>
  <TotalTime>112</TotalTime>
  <Words>379</Words>
  <Application>Microsoft Office PowerPoint</Application>
  <PresentationFormat>Широкоэкранный</PresentationFormat>
  <Paragraphs>34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Arial</vt:lpstr>
      <vt:lpstr>Calibri</vt:lpstr>
      <vt:lpstr>Corbel</vt:lpstr>
      <vt:lpstr>Gill Sans MT</vt:lpstr>
      <vt:lpstr>Times New Roman</vt:lpstr>
      <vt:lpstr>Посылка</vt:lpstr>
      <vt:lpstr>ДЕФОРМАЦИЯ СТОПЫ: ТЕХНИЧЕСКИЕ СРЕДСТВА, ИСПОЛЬЗУЕМЫЕ В ЛЕЧЕНИИ И РЕАБИЛИТАЦИИ ПЛОСКОСТОПИЯ</vt:lpstr>
      <vt:lpstr>Строение стопы</vt:lpstr>
      <vt:lpstr>Виды Деформаций стоп</vt:lpstr>
      <vt:lpstr>Презентация PowerPoint</vt:lpstr>
      <vt:lpstr>Презентация PowerPoint</vt:lpstr>
      <vt:lpstr>Презентация PowerPoint</vt:lpstr>
      <vt:lpstr>Презентация PowerPoint</vt:lpstr>
      <vt:lpstr>Фиксированное / нефиксированное плоскостопие</vt:lpstr>
      <vt:lpstr>Причины плоскостопия</vt:lpstr>
      <vt:lpstr>Стадии плоскостопия</vt:lpstr>
      <vt:lpstr>Презентация PowerPoint</vt:lpstr>
      <vt:lpstr>Презентация PowerPoint</vt:lpstr>
      <vt:lpstr>Презентация PowerPoint</vt:lpstr>
      <vt:lpstr>Методы ЛФК и физиотерапии при плоскостопии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ДЕФОРМАЦИЯ СТОПЫ: ТЕХНИЧЕСКИЕ СРЕДСТВА, ИСПОЛЬЗУЕМЫЕ В ЛЕЧЕНИИ И РЕАБИЛИТАЦИИ ПЛОСКОСТОПИЯ</dc:title>
  <dc:creator>Timofei Tsypyshev</dc:creator>
  <cp:lastModifiedBy>Timofei Tsypyshev</cp:lastModifiedBy>
  <cp:revision>1</cp:revision>
  <dcterms:created xsi:type="dcterms:W3CDTF">2023-05-09T13:51:57Z</dcterms:created>
  <dcterms:modified xsi:type="dcterms:W3CDTF">2023-05-09T15:44:09Z</dcterms:modified>
</cp:coreProperties>
</file>